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chemeClr val="accent3">
                  <a:satOff val="9881"/>
                  <a:lumOff val="-13155"/>
                  <a:alpha val="85000"/>
                </a:schemeClr>
              </a:solidFill>
              <a:prstDash val="solid"/>
              <a:miter lim="400000"/>
            </a:ln>
          </a:left>
          <a:right>
            <a:ln w="12700" cap="flat">
              <a:solidFill>
                <a:schemeClr val="accent3">
                  <a:satOff val="9881"/>
                  <a:lumOff val="-13155"/>
                  <a:alpha val="85000"/>
                </a:scheme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chemeClr val="accent3">
                  <a:satOff val="9881"/>
                  <a:lumOff val="-13155"/>
                  <a:alpha val="85000"/>
                </a:scheme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2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89375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Shape 13"/>
          <p:cNvSpPr>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6349999" y="9474200"/>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Shape 115"/>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Shape 116"/>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Shape 117"/>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Shape 118"/>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Shape 119"/>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Shape 120"/>
          <p:cNvSpPr>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Shape 121"/>
          <p:cNvSpPr>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228600">
              <a:spcBef>
                <a:spcPts val="0"/>
              </a:spcBef>
              <a:buSzTx/>
              <a:buNone/>
              <a:defRPr sz="2400" cap="all">
                <a:solidFill>
                  <a:srgbClr val="558AAB"/>
                </a:solidFill>
                <a:latin typeface="+mj-lt"/>
                <a:ea typeface="+mj-ea"/>
                <a:cs typeface="+mj-cs"/>
                <a:sym typeface="Helvetica Neue Bold Condensed"/>
              </a:defRPr>
            </a:lvl2pPr>
            <a:lvl3pPr marL="0" indent="457200">
              <a:spcBef>
                <a:spcPts val="0"/>
              </a:spcBef>
              <a:buSzTx/>
              <a:buNone/>
              <a:defRPr sz="2400" cap="all">
                <a:solidFill>
                  <a:srgbClr val="558AAB"/>
                </a:solidFill>
                <a:latin typeface="+mj-lt"/>
                <a:ea typeface="+mj-ea"/>
                <a:cs typeface="+mj-cs"/>
                <a:sym typeface="Helvetica Neue Bold Condensed"/>
              </a:defRPr>
            </a:lvl3pPr>
            <a:lvl4pPr marL="0" indent="685800">
              <a:spcBef>
                <a:spcPts val="0"/>
              </a:spcBef>
              <a:buSzTx/>
              <a:buNone/>
              <a:defRPr sz="2400" cap="all">
                <a:solidFill>
                  <a:srgbClr val="558AAB"/>
                </a:solidFill>
                <a:latin typeface="+mj-lt"/>
                <a:ea typeface="+mj-ea"/>
                <a:cs typeface="+mj-cs"/>
                <a:sym typeface="Helvetica Neue Bold Condensed"/>
              </a:defRPr>
            </a:lvl4pPr>
            <a:lvl5pPr marL="0" indent="91440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Shape 129"/>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Shape 130"/>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Shape 131"/>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Shape 132"/>
          <p:cNvSpPr>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Shape 133"/>
          <p:cNvSpPr>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228600">
              <a:spcBef>
                <a:spcPts val="0"/>
              </a:spcBef>
              <a:buSzTx/>
              <a:buNone/>
              <a:defRPr sz="2400" cap="all">
                <a:solidFill>
                  <a:srgbClr val="558AAB"/>
                </a:solidFill>
                <a:latin typeface="+mj-lt"/>
                <a:ea typeface="+mj-ea"/>
                <a:cs typeface="+mj-cs"/>
                <a:sym typeface="Helvetica Neue Bold Condensed"/>
              </a:defRPr>
            </a:lvl2pPr>
            <a:lvl3pPr marL="0" indent="457200">
              <a:spcBef>
                <a:spcPts val="0"/>
              </a:spcBef>
              <a:buSzTx/>
              <a:buNone/>
              <a:defRPr sz="2400" cap="all">
                <a:solidFill>
                  <a:srgbClr val="558AAB"/>
                </a:solidFill>
                <a:latin typeface="+mj-lt"/>
                <a:ea typeface="+mj-ea"/>
                <a:cs typeface="+mj-cs"/>
                <a:sym typeface="Helvetica Neue Bold Condensed"/>
              </a:defRPr>
            </a:lvl3pPr>
            <a:lvl4pPr marL="0" indent="685800">
              <a:spcBef>
                <a:spcPts val="0"/>
              </a:spcBef>
              <a:buSzTx/>
              <a:buNone/>
              <a:defRPr sz="2400" cap="all">
                <a:solidFill>
                  <a:srgbClr val="558AAB"/>
                </a:solidFill>
                <a:latin typeface="+mj-lt"/>
                <a:ea typeface="+mj-ea"/>
                <a:cs typeface="+mj-cs"/>
                <a:sym typeface="Helvetica Neue Bold Condensed"/>
              </a:defRPr>
            </a:lvl4pPr>
            <a:lvl5pPr marL="0" indent="91440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Shape 141"/>
          <p:cNvSpPr>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Shape 142"/>
          <p:cNvSpPr>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Shape 150"/>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hape 1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hape 21"/>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2" name="Shape 22"/>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3" name="Shape 23"/>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4" name="Shape 24"/>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25" name="Shape 25"/>
          <p:cNvSpPr>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26" name="Shape 26"/>
          <p:cNvSpPr>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27" name="Shape 27"/>
          <p:cNvSpPr>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28" name="Shape 28"/>
          <p:cNvSpPr>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29" name="Shape 29"/>
          <p:cNvSpPr>
            <a:spLocks noGrp="1"/>
          </p:cNvSpPr>
          <p:nvPr>
            <p:ph type="body" sz="quarter" idx="17"/>
          </p:nvPr>
        </p:nvSpPr>
        <p:spPr>
          <a:xfrm>
            <a:off x="1422400"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30" name="Shape 30"/>
          <p:cNvSpPr>
            <a:spLocks noGrp="1"/>
          </p:cNvSpPr>
          <p:nvPr>
            <p:ph type="pic" idx="18"/>
          </p:nvPr>
        </p:nvSpPr>
        <p:spPr>
          <a:xfrm>
            <a:off x="368300" y="355600"/>
            <a:ext cx="12268200" cy="67310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32" name="Shape 32"/>
          <p:cNvSpPr>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228600">
              <a:spcBef>
                <a:spcPts val="0"/>
              </a:spcBef>
              <a:buSzTx/>
              <a:buNone/>
              <a:defRPr sz="4500" cap="all">
                <a:solidFill>
                  <a:srgbClr val="DDDDDE"/>
                </a:solidFill>
                <a:latin typeface="+mj-lt"/>
                <a:ea typeface="+mj-ea"/>
                <a:cs typeface="+mj-cs"/>
                <a:sym typeface="Helvetica Neue Bold Condensed"/>
              </a:defRPr>
            </a:lvl2pPr>
            <a:lvl3pPr marL="0" indent="457200">
              <a:spcBef>
                <a:spcPts val="0"/>
              </a:spcBef>
              <a:buSzTx/>
              <a:buNone/>
              <a:defRPr sz="4500" cap="all">
                <a:solidFill>
                  <a:srgbClr val="DDDDDE"/>
                </a:solidFill>
                <a:latin typeface="+mj-lt"/>
                <a:ea typeface="+mj-ea"/>
                <a:cs typeface="+mj-cs"/>
                <a:sym typeface="Helvetica Neue Bold Condensed"/>
              </a:defRPr>
            </a:lvl3pPr>
            <a:lvl4pPr marL="0" indent="685800">
              <a:spcBef>
                <a:spcPts val="0"/>
              </a:spcBef>
              <a:buSzTx/>
              <a:buNone/>
              <a:defRPr sz="4500" cap="all">
                <a:solidFill>
                  <a:srgbClr val="DDDDDE"/>
                </a:solidFill>
                <a:latin typeface="+mj-lt"/>
                <a:ea typeface="+mj-ea"/>
                <a:cs typeface="+mj-cs"/>
                <a:sym typeface="Helvetica Neue Bold Condensed"/>
              </a:defRPr>
            </a:lvl4pPr>
            <a:lvl5pPr marL="0" indent="91440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Shape 40"/>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Shape 41"/>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Shape 42"/>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Shape 43"/>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Shape 44"/>
          <p:cNvSpPr>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Shape 45"/>
          <p:cNvSpPr>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Shape 46"/>
          <p:cNvSpPr>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Shape 47"/>
          <p:cNvSpPr>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Shape 48"/>
          <p:cNvSpPr>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Shape 49"/>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Shape 50"/>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Shape 51"/>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Shape 52"/>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Shape 53"/>
          <p:cNvSpPr>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Shape 54"/>
          <p:cNvSpPr>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228600">
              <a:spcBef>
                <a:spcPts val="0"/>
              </a:spcBef>
              <a:buSzTx/>
              <a:buNone/>
              <a:defRPr sz="4500" cap="all">
                <a:solidFill>
                  <a:srgbClr val="DDDDDE"/>
                </a:solidFill>
                <a:latin typeface="+mj-lt"/>
                <a:ea typeface="+mj-ea"/>
                <a:cs typeface="+mj-cs"/>
                <a:sym typeface="Helvetica Neue Bold Condensed"/>
              </a:defRPr>
            </a:lvl2pPr>
            <a:lvl3pPr marL="0" indent="457200">
              <a:spcBef>
                <a:spcPts val="0"/>
              </a:spcBef>
              <a:buSzTx/>
              <a:buNone/>
              <a:defRPr sz="4500" cap="all">
                <a:solidFill>
                  <a:srgbClr val="DDDDDE"/>
                </a:solidFill>
                <a:latin typeface="+mj-lt"/>
                <a:ea typeface="+mj-ea"/>
                <a:cs typeface="+mj-cs"/>
                <a:sym typeface="Helvetica Neue Bold Condensed"/>
              </a:defRPr>
            </a:lvl3pPr>
            <a:lvl4pPr marL="0" indent="685800">
              <a:spcBef>
                <a:spcPts val="0"/>
              </a:spcBef>
              <a:buSzTx/>
              <a:buNone/>
              <a:defRPr sz="4500" cap="all">
                <a:solidFill>
                  <a:srgbClr val="DDDDDE"/>
                </a:solidFill>
                <a:latin typeface="+mj-lt"/>
                <a:ea typeface="+mj-ea"/>
                <a:cs typeface="+mj-cs"/>
                <a:sym typeface="Helvetica Neue Bold Condensed"/>
              </a:defRPr>
            </a:lvl4pPr>
            <a:lvl5pPr marL="0" indent="91440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Shape 62"/>
          <p:cNvSpPr>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hape 63"/>
          <p:cNvSpPr>
            <a:spLocks noGrp="1"/>
          </p:cNvSpPr>
          <p:nvPr>
            <p:ph type="sldNum" sz="quarter" idx="2"/>
          </p:nvPr>
        </p:nvSpPr>
        <p:spPr>
          <a:xfrm>
            <a:off x="6349999" y="9474200"/>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Shape 70"/>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Shape 71"/>
          <p:cNvSpPr>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Shape 72"/>
          <p:cNvSpPr>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Shape 80"/>
          <p:cNvSpPr>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Shape 88"/>
          <p:cNvSpPr>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Shape 89"/>
          <p:cNvSpPr>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Shape 98"/>
          <p:cNvSpPr>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Shape 99"/>
          <p:cNvSpPr>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Shape 107"/>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Shape 3"/>
          <p:cNvSpPr>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Shape 5"/>
          <p:cNvSpPr>
            <a:spLocks noGrp="1"/>
          </p:cNvSpPr>
          <p:nvPr>
            <p:ph type="sldNum" sz="quarter" idx="2"/>
          </p:nvPr>
        </p:nvSpPr>
        <p:spPr>
          <a:xfrm>
            <a:off x="6352743" y="9474200"/>
            <a:ext cx="312014" cy="299822"/>
          </a:xfrm>
          <a:prstGeom prst="rect">
            <a:avLst/>
          </a:prstGeom>
          <a:ln w="12700">
            <a:miter lim="400000"/>
          </a:ln>
        </p:spPr>
        <p:txBody>
          <a:bodyPr wrap="none" lIns="50800" tIns="50800" rIns="50800" bIns="50800">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2286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4572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6858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9144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11430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13716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16002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182880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tif"/></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ctrTitle"/>
          </p:nvPr>
        </p:nvSpPr>
        <p:spPr>
          <a:xfrm>
            <a:off x="1422399" y="2315633"/>
            <a:ext cx="10541001" cy="2628901"/>
          </a:xfrm>
          <a:prstGeom prst="rect">
            <a:avLst/>
          </a:prstGeom>
        </p:spPr>
        <p:txBody>
          <a:bodyPr/>
          <a:lstStyle>
            <a:lvl1pPr algn="ctr" defTabSz="473201">
              <a:defRPr sz="5832"/>
            </a:lvl1pPr>
          </a:lstStyle>
          <a:p>
            <a:r>
              <a:t>APUSH Review: Key Concept 5.3, revised 2015 (Most up-to-date video)</a:t>
            </a:r>
          </a:p>
        </p:txBody>
      </p:sp>
      <p:sp>
        <p:nvSpPr>
          <p:cNvPr id="168" name="Shape 168"/>
          <p:cNvSpPr>
            <a:spLocks noGrp="1"/>
          </p:cNvSpPr>
          <p:nvPr>
            <p:ph type="subTitle" sz="quarter" idx="1"/>
          </p:nvPr>
        </p:nvSpPr>
        <p:spPr>
          <a:xfrm>
            <a:off x="1540933" y="5168900"/>
            <a:ext cx="10541001" cy="1371601"/>
          </a:xfrm>
          <a:prstGeom prst="rect">
            <a:avLst/>
          </a:prstGeom>
        </p:spPr>
        <p:txBody>
          <a:bodyPr/>
          <a:lstStyle>
            <a:lvl1pPr algn="ctr"/>
          </a:lstStyle>
          <a:p>
            <a:r>
              <a:t>Everything You Need To Know about key concept 5.3 to succeed</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xfrm>
            <a:off x="1041400" y="266700"/>
            <a:ext cx="10922000" cy="1476673"/>
          </a:xfrm>
          <a:prstGeom prst="rect">
            <a:avLst/>
          </a:prstGeom>
        </p:spPr>
        <p:txBody>
          <a:bodyPr/>
          <a:lstStyle>
            <a:lvl1pPr algn="ctr"/>
          </a:lstStyle>
          <a:p>
            <a:r>
              <a:t>Key Concept 5.3, II</a:t>
            </a:r>
          </a:p>
        </p:txBody>
      </p:sp>
      <p:sp>
        <p:nvSpPr>
          <p:cNvPr id="207" name="Shape 207"/>
          <p:cNvSpPr>
            <a:spLocks noGrp="1"/>
          </p:cNvSpPr>
          <p:nvPr>
            <p:ph type="body" idx="1"/>
          </p:nvPr>
        </p:nvSpPr>
        <p:spPr>
          <a:xfrm>
            <a:off x="330200" y="1778000"/>
            <a:ext cx="12344400" cy="7696200"/>
          </a:xfrm>
          <a:prstGeom prst="rect">
            <a:avLst/>
          </a:prstGeom>
        </p:spPr>
        <p:txBody>
          <a:bodyPr/>
          <a:lstStyle/>
          <a:p>
            <a:pPr marL="315594" indent="-315594" defTabSz="414781">
              <a:spcBef>
                <a:spcPts val="2200"/>
              </a:spcBef>
              <a:buBlip>
                <a:blip r:embed="rId2"/>
              </a:buBlip>
              <a:defRPr sz="2556"/>
            </a:pPr>
            <a:r>
              <a:t>E) Ways the 14th and 15th amendments were restricted:</a:t>
            </a:r>
          </a:p>
          <a:p>
            <a:pPr marL="631189" lvl="1" indent="-315594" defTabSz="414781">
              <a:spcBef>
                <a:spcPts val="2200"/>
              </a:spcBef>
              <a:buBlip>
                <a:blip r:embed="rId2"/>
              </a:buBlip>
              <a:defRPr sz="2556"/>
            </a:pPr>
            <a:r>
              <a:t>Segregation: </a:t>
            </a:r>
          </a:p>
          <a:p>
            <a:pPr marL="946784" lvl="2" indent="-315594" defTabSz="414781">
              <a:spcBef>
                <a:spcPts val="2200"/>
              </a:spcBef>
              <a:buBlip>
                <a:blip r:embed="rId2"/>
              </a:buBlip>
              <a:defRPr sz="2556"/>
            </a:pPr>
            <a:r>
              <a:t>Jim Crow laws - upheld by </a:t>
            </a:r>
            <a:r>
              <a:rPr i="1"/>
              <a:t>Plessy v. Ferguson</a:t>
            </a:r>
            <a:r>
              <a:t> - “Separate but equal”</a:t>
            </a:r>
          </a:p>
          <a:p>
            <a:pPr marL="631189" lvl="1" indent="-315594" defTabSz="414781">
              <a:spcBef>
                <a:spcPts val="2200"/>
              </a:spcBef>
              <a:buBlip>
                <a:blip r:embed="rId2"/>
              </a:buBlip>
              <a:defRPr sz="2556"/>
            </a:pPr>
            <a:r>
              <a:t>Violence:</a:t>
            </a:r>
          </a:p>
          <a:p>
            <a:pPr marL="946784" lvl="2" indent="-315594" defTabSz="414781">
              <a:spcBef>
                <a:spcPts val="2200"/>
              </a:spcBef>
              <a:buBlip>
                <a:blip r:embed="rId2"/>
              </a:buBlip>
              <a:defRPr sz="2556"/>
            </a:pPr>
            <a:r>
              <a:t>KKK and White League - intimidated African Americans from voting</a:t>
            </a:r>
          </a:p>
          <a:p>
            <a:pPr marL="631189" lvl="1" indent="-315594" defTabSz="414781">
              <a:spcBef>
                <a:spcPts val="2200"/>
              </a:spcBef>
              <a:buBlip>
                <a:blip r:embed="rId2"/>
              </a:buBlip>
              <a:defRPr sz="2556"/>
            </a:pPr>
            <a:r>
              <a:t>Supreme Court decisions: </a:t>
            </a:r>
          </a:p>
          <a:p>
            <a:pPr marL="946784" lvl="2" indent="-315594" defTabSz="414781">
              <a:spcBef>
                <a:spcPts val="2200"/>
              </a:spcBef>
              <a:buBlip>
                <a:blip r:embed="rId2"/>
              </a:buBlip>
              <a:defRPr sz="2556"/>
            </a:pPr>
            <a:r>
              <a:t>Civil Rights Cases - individuals and private businesses could discriminate</a:t>
            </a:r>
          </a:p>
          <a:p>
            <a:pPr marL="631189" lvl="1" indent="-315594" defTabSz="414781">
              <a:spcBef>
                <a:spcPts val="2200"/>
              </a:spcBef>
              <a:buBlip>
                <a:blip r:embed="rId2"/>
              </a:buBlip>
              <a:defRPr sz="2556"/>
            </a:pPr>
            <a:r>
              <a:t>Local political tactics:</a:t>
            </a:r>
          </a:p>
          <a:p>
            <a:pPr marL="946784" lvl="2" indent="-315594" defTabSz="414781">
              <a:spcBef>
                <a:spcPts val="2200"/>
              </a:spcBef>
              <a:buBlip>
                <a:blip r:embed="rId2"/>
              </a:buBlip>
              <a:defRPr sz="2556"/>
            </a:pPr>
            <a:r>
              <a:t>Poll taxes, literacy tests, and grandfather clauses</a:t>
            </a:r>
          </a:p>
          <a:p>
            <a:pPr marL="315594" indent="-315594" defTabSz="414781">
              <a:spcBef>
                <a:spcPts val="2200"/>
              </a:spcBef>
              <a:buBlip>
                <a:blip r:embed="rId2"/>
              </a:buBlip>
              <a:defRPr sz="2556"/>
            </a:pPr>
            <a:r>
              <a:t>However, these amendments would be used in the 20th century to uphold civil rights</a:t>
            </a:r>
          </a:p>
          <a:p>
            <a:pPr marL="631189" lvl="1" indent="-315594" defTabSz="414781">
              <a:spcBef>
                <a:spcPts val="2200"/>
              </a:spcBef>
              <a:buBlip>
                <a:blip r:embed="rId2"/>
              </a:buBlip>
              <a:defRPr sz="2556"/>
            </a:pPr>
            <a:r>
              <a:t>Brown v. Board - overturned “separate but equal”</a:t>
            </a:r>
          </a:p>
        </p:txBody>
      </p:sp>
      <p:pic>
        <p:nvPicPr>
          <p:cNvPr id="208" name="pasted-image.png"/>
          <p:cNvPicPr>
            <a:picLocks noChangeAspect="1"/>
          </p:cNvPicPr>
          <p:nvPr/>
        </p:nvPicPr>
        <p:blipFill>
          <a:blip r:embed="rId3">
            <a:extLst/>
          </a:blip>
          <a:stretch>
            <a:fillRect/>
          </a:stretch>
        </p:blipFill>
        <p:spPr>
          <a:xfrm>
            <a:off x="4495800" y="-2117"/>
            <a:ext cx="4406864" cy="4509691"/>
          </a:xfrm>
          <a:prstGeom prst="rect">
            <a:avLst/>
          </a:prstGeom>
          <a:ln w="12700">
            <a:miter lim="400000"/>
          </a:ln>
        </p:spPr>
      </p:pic>
      <p:pic>
        <p:nvPicPr>
          <p:cNvPr id="209" name="pasted-image.tiff"/>
          <p:cNvPicPr>
            <a:picLocks noChangeAspect="1"/>
          </p:cNvPicPr>
          <p:nvPr/>
        </p:nvPicPr>
        <p:blipFill>
          <a:blip r:embed="rId4">
            <a:extLst/>
          </a:blip>
          <a:stretch>
            <a:fillRect/>
          </a:stretch>
        </p:blipFill>
        <p:spPr>
          <a:xfrm>
            <a:off x="1422400" y="1854199"/>
            <a:ext cx="10160000" cy="47244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0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2" nodeType="afterEffect">
                                  <p:stCondLst>
                                    <p:cond delay="0"/>
                                  </p:stCondLst>
                                  <p:iterate>
                                    <p:tmAbs val="0"/>
                                  </p:iterate>
                                  <p:childTnLst>
                                    <p:set>
                                      <p:cBhvr>
                                        <p:cTn id="27" fill="hold"/>
                                        <p:tgtEl>
                                          <p:spTgt spid="2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07">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07">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07">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207">
                                            <p:txEl>
                                              <p:pRg st="8" end="8"/>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3" nodeType="afterEffect">
                                  <p:stCondLst>
                                    <p:cond delay="0"/>
                                  </p:stCondLst>
                                  <p:iterate>
                                    <p:tmAbs val="0"/>
                                  </p:iterate>
                                  <p:childTnLst>
                                    <p:set>
                                      <p:cBhvr>
                                        <p:cTn id="46" fill="hold"/>
                                        <p:tgtEl>
                                          <p:spTgt spid="2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207">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iterate>
                                    <p:tmAbs val="0"/>
                                  </p:iterate>
                                  <p:childTnLst>
                                    <p:set>
                                      <p:cBhvr>
                                        <p:cTn id="54" fill="hold"/>
                                        <p:tgtEl>
                                          <p:spTgt spid="207">
                                            <p:txEl>
                                              <p:pRg st="10" end="10"/>
                                            </p:txEl>
                                          </p:spTgt>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4" nodeType="afterEffect">
                                  <p:stCondLst>
                                    <p:cond delay="0"/>
                                  </p:stCondLst>
                                  <p:iterate>
                                    <p:tmAbs val="0"/>
                                  </p:iterate>
                                  <p:childTnLst>
                                    <p:set>
                                      <p:cBhvr>
                                        <p:cTn id="57" fill="hold">
                                          <p:stCondLst>
                                            <p:cond delay="0"/>
                                          </p:stCondLst>
                                        </p:cTn>
                                        <p:tgtEl>
                                          <p:spTgt spid="208"/>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5" nodeType="afterEffect">
                                  <p:stCondLst>
                                    <p:cond delay="0"/>
                                  </p:stCondLst>
                                  <p:iterate>
                                    <p:tmAbs val="0"/>
                                  </p:iterate>
                                  <p:childTnLst>
                                    <p:set>
                                      <p:cBhvr>
                                        <p:cTn id="60"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build="p" bldLvl="5" animBg="1" advAuto="0"/>
      <p:bldP spid="208" grpId="2" animBg="1" advAuto="0"/>
      <p:bldP spid="208" grpId="4" animBg="1" advAuto="0"/>
      <p:bldP spid="209" grpId="3" animBg="1" advAuto="0"/>
      <p:bldP spid="209" grpId="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xfrm>
            <a:off x="1041400" y="266700"/>
            <a:ext cx="10922000" cy="1476673"/>
          </a:xfrm>
          <a:prstGeom prst="rect">
            <a:avLst/>
          </a:prstGeom>
        </p:spPr>
        <p:txBody>
          <a:bodyPr/>
          <a:lstStyle>
            <a:lvl1pPr algn="ctr"/>
          </a:lstStyle>
          <a:p>
            <a:r>
              <a:t>Test Tips</a:t>
            </a:r>
          </a:p>
        </p:txBody>
      </p:sp>
      <p:sp>
        <p:nvSpPr>
          <p:cNvPr id="212" name="Shape 212"/>
          <p:cNvSpPr>
            <a:spLocks noGrp="1"/>
          </p:cNvSpPr>
          <p:nvPr>
            <p:ph type="body" idx="1"/>
          </p:nvPr>
        </p:nvSpPr>
        <p:spPr>
          <a:xfrm>
            <a:off x="330200" y="1778000"/>
            <a:ext cx="12344400" cy="7696200"/>
          </a:xfrm>
          <a:prstGeom prst="rect">
            <a:avLst/>
          </a:prstGeom>
        </p:spPr>
        <p:txBody>
          <a:bodyPr/>
          <a:lstStyle/>
          <a:p>
            <a:pPr marL="431165" indent="-431165" defTabSz="566674">
              <a:spcBef>
                <a:spcPts val="3100"/>
              </a:spcBef>
              <a:buBlip>
                <a:blip r:embed="rId2"/>
              </a:buBlip>
              <a:defRPr sz="3492"/>
            </a:pPr>
            <a:r>
              <a:t>Multiple Choice and Short Answer:</a:t>
            </a:r>
          </a:p>
          <a:p>
            <a:pPr marL="862330" lvl="1" indent="-431165" defTabSz="566674">
              <a:spcBef>
                <a:spcPts val="3100"/>
              </a:spcBef>
              <a:buBlip>
                <a:blip r:embed="rId2"/>
              </a:buBlip>
              <a:defRPr sz="3492"/>
            </a:pPr>
            <a:r>
              <a:t>Reasons for the Union’s victory in the Civil War</a:t>
            </a:r>
          </a:p>
          <a:p>
            <a:pPr marL="862330" lvl="1" indent="-431165" defTabSz="566674">
              <a:spcBef>
                <a:spcPts val="3100"/>
              </a:spcBef>
              <a:buBlip>
                <a:blip r:embed="rId2"/>
              </a:buBlip>
              <a:defRPr sz="3492"/>
            </a:pPr>
            <a:r>
              <a:t>Ways Southern governments restricted 13-15  amendments</a:t>
            </a:r>
          </a:p>
          <a:p>
            <a:pPr marL="862330" lvl="1" indent="-431165" defTabSz="566674">
              <a:spcBef>
                <a:spcPts val="3100"/>
              </a:spcBef>
              <a:buBlip>
                <a:blip r:embed="rId2"/>
              </a:buBlip>
              <a:defRPr sz="3492"/>
            </a:pPr>
            <a:r>
              <a:t>WANING!</a:t>
            </a:r>
          </a:p>
          <a:p>
            <a:pPr marL="431165" indent="-431165" defTabSz="566674">
              <a:spcBef>
                <a:spcPts val="3100"/>
              </a:spcBef>
              <a:buBlip>
                <a:blip r:embed="rId2"/>
              </a:buBlip>
              <a:defRPr sz="3492"/>
            </a:pPr>
            <a:r>
              <a:t>Essays:</a:t>
            </a:r>
          </a:p>
          <a:p>
            <a:pPr marL="862330" lvl="1" indent="-431165" defTabSz="566674">
              <a:spcBef>
                <a:spcPts val="3100"/>
              </a:spcBef>
              <a:buBlip>
                <a:blip r:embed="rId2"/>
              </a:buBlip>
              <a:defRPr sz="3492"/>
            </a:pPr>
            <a:r>
              <a:t>Reconstruction as a turning point - discussing before and after</a:t>
            </a:r>
          </a:p>
          <a:p>
            <a:pPr marL="862330" lvl="1" indent="-431165" defTabSz="566674">
              <a:spcBef>
                <a:spcPts val="3100"/>
              </a:spcBef>
              <a:buBlip>
                <a:blip r:embed="rId2"/>
              </a:buBlip>
              <a:defRPr sz="3492"/>
            </a:pPr>
            <a:r>
              <a:t>Connecting Reconstruction Amendments to Civil Rights Movement of the 1950s and 1960s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xfrm>
            <a:off x="286840" y="266700"/>
            <a:ext cx="12431119" cy="2438400"/>
          </a:xfrm>
          <a:prstGeom prst="rect">
            <a:avLst/>
          </a:prstGeom>
        </p:spPr>
        <p:txBody>
          <a:bodyPr/>
          <a:lstStyle>
            <a:lvl1pPr algn="ctr"/>
          </a:lstStyle>
          <a:p>
            <a:r>
              <a:t>See You Back Here For Key Concept 6.1!</a:t>
            </a:r>
          </a:p>
        </p:txBody>
      </p:sp>
      <p:sp>
        <p:nvSpPr>
          <p:cNvPr id="215" name="Shape 215"/>
          <p:cNvSpPr>
            <a:spLocks noGrp="1"/>
          </p:cNvSpPr>
          <p:nvPr>
            <p:ph type="body" sz="half" idx="1"/>
          </p:nvPr>
        </p:nvSpPr>
        <p:spPr>
          <a:prstGeom prst="rect">
            <a:avLst/>
          </a:prstGeom>
        </p:spPr>
        <p:txBody>
          <a:bodyPr/>
          <a:lstStyle/>
          <a:p>
            <a:pPr>
              <a:buBlip>
                <a:blip r:embed="rId2"/>
              </a:buBlip>
            </a:pPr>
            <a:r>
              <a:t>Thanks for watching!</a:t>
            </a:r>
          </a:p>
          <a:p>
            <a:pPr>
              <a:buBlip>
                <a:blip r:embed="rId2"/>
              </a:buBlip>
            </a:pPr>
            <a:r>
              <a:t>Best of luck in May</a:t>
            </a:r>
          </a:p>
        </p:txBody>
      </p:sp>
      <p:pic>
        <p:nvPicPr>
          <p:cNvPr id="216" name="pasted-image.tiff"/>
          <p:cNvPicPr>
            <a:picLocks noChangeAspect="1"/>
          </p:cNvPicPr>
          <p:nvPr/>
        </p:nvPicPr>
        <p:blipFill>
          <a:blip r:embed="rId3">
            <a:extLst/>
          </a:blip>
          <a:stretch>
            <a:fillRect/>
          </a:stretch>
        </p:blipFill>
        <p:spPr>
          <a:xfrm>
            <a:off x="7438541" y="2834398"/>
            <a:ext cx="4706318" cy="5583404"/>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1041400" y="266700"/>
            <a:ext cx="10922000" cy="1476673"/>
          </a:xfrm>
          <a:prstGeom prst="rect">
            <a:avLst/>
          </a:prstGeom>
        </p:spPr>
        <p:txBody>
          <a:bodyPr/>
          <a:lstStyle>
            <a:lvl1pPr algn="ctr"/>
          </a:lstStyle>
          <a:p>
            <a:r>
              <a:t>Key Concept 5.3</a:t>
            </a:r>
          </a:p>
        </p:txBody>
      </p:sp>
      <p:sp>
        <p:nvSpPr>
          <p:cNvPr id="171" name="Shape 171"/>
          <p:cNvSpPr>
            <a:spLocks noGrp="1"/>
          </p:cNvSpPr>
          <p:nvPr>
            <p:ph type="body" idx="1"/>
          </p:nvPr>
        </p:nvSpPr>
        <p:spPr>
          <a:xfrm>
            <a:off x="330200" y="1778000"/>
            <a:ext cx="12344400" cy="7696200"/>
          </a:xfrm>
          <a:prstGeom prst="rect">
            <a:avLst/>
          </a:prstGeom>
        </p:spPr>
        <p:txBody>
          <a:bodyPr/>
          <a:lstStyle/>
          <a:p>
            <a:pPr>
              <a:buBlip>
                <a:blip r:embed="rId2"/>
              </a:buBlip>
            </a:pPr>
            <a:r>
              <a:t>“The Union victory in the Civil War and the contested reconstruction of the South settled the issues of slavery and secession, but left many questions about the power of the federal government and citizenship rights.”</a:t>
            </a:r>
          </a:p>
          <a:p>
            <a:pPr lvl="1">
              <a:buBlip>
                <a:blip r:embed="rId2"/>
              </a:buBlip>
            </a:pPr>
            <a:r>
              <a:t>Page 57</a:t>
            </a:r>
          </a:p>
          <a:p>
            <a:pPr>
              <a:buBlip>
                <a:blip r:embed="rId2"/>
              </a:buBlip>
            </a:pPr>
            <a:r>
              <a:t>Big Idea Questions</a:t>
            </a:r>
          </a:p>
          <a:p>
            <a:pPr lvl="1">
              <a:buBlip>
                <a:blip r:embed="rId2"/>
              </a:buBlip>
            </a:pPr>
            <a:r>
              <a:t>Why did the North prevail in the Civil War?</a:t>
            </a:r>
          </a:p>
          <a:p>
            <a:pPr lvl="1">
              <a:buBlip>
                <a:blip r:embed="rId2"/>
              </a:buBlip>
            </a:pPr>
            <a:r>
              <a:t>What impacts did the 13-15 amendments have on women and African Americans?</a:t>
            </a:r>
          </a:p>
          <a:p>
            <a:pPr lvl="1">
              <a:buBlip>
                <a:blip r:embed="rId2"/>
              </a:buBlip>
            </a:pPr>
            <a:r>
              <a:t>What were ways the South resisted the amendments?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1041400" y="266700"/>
            <a:ext cx="10922000" cy="1476673"/>
          </a:xfrm>
          <a:prstGeom prst="rect">
            <a:avLst/>
          </a:prstGeom>
        </p:spPr>
        <p:txBody>
          <a:bodyPr/>
          <a:lstStyle>
            <a:lvl1pPr algn="ctr"/>
          </a:lstStyle>
          <a:p>
            <a:r>
              <a:t>Key Concept 5.3, I</a:t>
            </a:r>
          </a:p>
        </p:txBody>
      </p:sp>
      <p:sp>
        <p:nvSpPr>
          <p:cNvPr id="174" name="Shape 174"/>
          <p:cNvSpPr>
            <a:spLocks noGrp="1"/>
          </p:cNvSpPr>
          <p:nvPr>
            <p:ph type="body" idx="1"/>
          </p:nvPr>
        </p:nvSpPr>
        <p:spPr>
          <a:xfrm>
            <a:off x="330200" y="1778000"/>
            <a:ext cx="12344400" cy="7696200"/>
          </a:xfrm>
          <a:prstGeom prst="rect">
            <a:avLst/>
          </a:prstGeom>
        </p:spPr>
        <p:txBody>
          <a:bodyPr/>
          <a:lstStyle/>
          <a:p>
            <a:pPr marL="333375" indent="-333375" defTabSz="438150">
              <a:spcBef>
                <a:spcPts val="2400"/>
              </a:spcBef>
              <a:buBlip>
                <a:blip r:embed="rId2"/>
              </a:buBlip>
              <a:defRPr sz="2700"/>
            </a:pPr>
            <a:r>
              <a:t>“The North’s greater manpower and industrial resources, the leadership of Abraham Lincoln and others, and the decision to emancipate slaves eventually led to the Union military victory over the Confederacy in the devastating Civil War.” - page 57</a:t>
            </a:r>
          </a:p>
          <a:p>
            <a:pPr marL="333375" indent="-333375" defTabSz="438150">
              <a:spcBef>
                <a:spcPts val="2400"/>
              </a:spcBef>
              <a:buBlip>
                <a:blip r:embed="rId2"/>
              </a:buBlip>
              <a:defRPr sz="2700"/>
            </a:pPr>
            <a:r>
              <a:t>A) North and South dedicated their economies and societies to fighting the war</a:t>
            </a:r>
          </a:p>
          <a:p>
            <a:pPr marL="666750" lvl="1" indent="-333375" defTabSz="438150">
              <a:spcBef>
                <a:spcPts val="2400"/>
              </a:spcBef>
              <a:buBlip>
                <a:blip r:embed="rId2"/>
              </a:buBlip>
              <a:defRPr sz="2700"/>
            </a:pPr>
            <a:r>
              <a:t>Conscription (draft) instituted in both regions</a:t>
            </a:r>
          </a:p>
          <a:p>
            <a:pPr marL="666750" lvl="1" indent="-333375" defTabSz="438150">
              <a:spcBef>
                <a:spcPts val="2400"/>
              </a:spcBef>
              <a:buBlip>
                <a:blip r:embed="rId2"/>
              </a:buBlip>
              <a:defRPr sz="2700"/>
            </a:pPr>
            <a:r>
              <a:t>Opposition persisted in both regions</a:t>
            </a:r>
          </a:p>
          <a:p>
            <a:pPr marL="1000125" lvl="2" indent="-333375" defTabSz="438150">
              <a:spcBef>
                <a:spcPts val="2400"/>
              </a:spcBef>
              <a:buBlip>
                <a:blip r:embed="rId2"/>
              </a:buBlip>
              <a:defRPr sz="2700"/>
            </a:pPr>
            <a:r>
              <a:t>In the North:</a:t>
            </a:r>
          </a:p>
          <a:p>
            <a:pPr marL="1333500" lvl="3" indent="-333375" defTabSz="438150">
              <a:spcBef>
                <a:spcPts val="2400"/>
              </a:spcBef>
              <a:buBlip>
                <a:blip r:embed="rId2"/>
              </a:buBlip>
              <a:defRPr sz="2700"/>
            </a:pPr>
            <a:r>
              <a:t>MD newspapers were shut down by Lincoln, NYC Draft Riots - “Rich man’s war, but a poor man’s fight”</a:t>
            </a:r>
          </a:p>
          <a:p>
            <a:pPr marL="1000125" lvl="2" indent="-333375" defTabSz="438150">
              <a:spcBef>
                <a:spcPts val="2400"/>
              </a:spcBef>
              <a:buBlip>
                <a:blip r:embed="rId2"/>
              </a:buBlip>
              <a:defRPr sz="2700"/>
            </a:pPr>
            <a:r>
              <a:t>In the South:</a:t>
            </a:r>
          </a:p>
          <a:p>
            <a:pPr marL="1333500" lvl="3" indent="-333375" defTabSz="438150">
              <a:spcBef>
                <a:spcPts val="2400"/>
              </a:spcBef>
              <a:buBlip>
                <a:blip r:embed="rId2"/>
              </a:buBlip>
              <a:defRPr sz="2700"/>
            </a:pPr>
            <a:r>
              <a:t>Many farmers refused to fight, would not let slaves fight</a:t>
            </a:r>
          </a:p>
        </p:txBody>
      </p:sp>
      <p:pic>
        <p:nvPicPr>
          <p:cNvPr id="175" name="pasted-image.pdf"/>
          <p:cNvPicPr>
            <a:picLocks noChangeAspect="1"/>
          </p:cNvPicPr>
          <p:nvPr/>
        </p:nvPicPr>
        <p:blipFill>
          <a:blip r:embed="rId3">
            <a:extLst/>
          </a:blip>
          <a:stretch>
            <a:fillRect/>
          </a:stretch>
        </p:blipFill>
        <p:spPr>
          <a:xfrm>
            <a:off x="7010399" y="2115105"/>
            <a:ext cx="5854838" cy="4584145"/>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4">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17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174">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174">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xit" presetSubtype="0" fill="hold" grpId="3" nodeType="afterEffect">
                                  <p:stCondLst>
                                    <p:cond delay="0"/>
                                  </p:stCondLst>
                                  <p:iterate>
                                    <p:tmAbs val="0"/>
                                  </p:iterate>
                                  <p:childTnLst>
                                    <p:set>
                                      <p:cBhvr>
                                        <p:cTn id="42" fill="hold">
                                          <p:stCondLst>
                                            <p:cond delay="0"/>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build="p" bldLvl="5" animBg="1" advAuto="0"/>
      <p:bldP spid="175" grpId="2" animBg="1" advAuto="0"/>
      <p:bldP spid="175"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1041400" y="266700"/>
            <a:ext cx="10922000" cy="1476673"/>
          </a:xfrm>
          <a:prstGeom prst="rect">
            <a:avLst/>
          </a:prstGeom>
        </p:spPr>
        <p:txBody>
          <a:bodyPr/>
          <a:lstStyle>
            <a:lvl1pPr algn="ctr"/>
          </a:lstStyle>
          <a:p>
            <a:r>
              <a:t>Key Concept 5.3, I</a:t>
            </a:r>
          </a:p>
        </p:txBody>
      </p:sp>
      <p:sp>
        <p:nvSpPr>
          <p:cNvPr id="178" name="Shape 178"/>
          <p:cNvSpPr>
            <a:spLocks noGrp="1"/>
          </p:cNvSpPr>
          <p:nvPr>
            <p:ph type="body" idx="1"/>
          </p:nvPr>
        </p:nvSpPr>
        <p:spPr>
          <a:xfrm>
            <a:off x="330200" y="1778000"/>
            <a:ext cx="12344400" cy="7696200"/>
          </a:xfrm>
          <a:prstGeom prst="rect">
            <a:avLst/>
          </a:prstGeom>
        </p:spPr>
        <p:txBody>
          <a:bodyPr/>
          <a:lstStyle/>
          <a:p>
            <a:pPr marL="404495" indent="-404495" defTabSz="531622">
              <a:spcBef>
                <a:spcPts val="2900"/>
              </a:spcBef>
              <a:buBlip>
                <a:blip r:embed="rId2"/>
              </a:buBlip>
              <a:defRPr sz="3276"/>
            </a:pPr>
            <a:r>
              <a:t>B) Evolvement of Lincoln’s war goals:</a:t>
            </a:r>
          </a:p>
          <a:p>
            <a:pPr marL="808990" lvl="1" indent="-404495" defTabSz="531622">
              <a:spcBef>
                <a:spcPts val="2900"/>
              </a:spcBef>
              <a:buBlip>
                <a:blip r:embed="rId2"/>
              </a:buBlip>
              <a:defRPr sz="3276"/>
            </a:pPr>
            <a:r>
              <a:t>Initially, the war was fought to preserve the union</a:t>
            </a:r>
          </a:p>
          <a:p>
            <a:pPr marL="404495" indent="-404495" defTabSz="531622">
              <a:spcBef>
                <a:spcPts val="2900"/>
              </a:spcBef>
              <a:buBlip>
                <a:blip r:embed="rId2"/>
              </a:buBlip>
              <a:defRPr sz="3276"/>
            </a:pPr>
            <a:r>
              <a:t>Emancipation Proclamation - issued on 9/22/1862</a:t>
            </a:r>
          </a:p>
          <a:p>
            <a:pPr marL="808990" lvl="1" indent="-404495" defTabSz="531622">
              <a:spcBef>
                <a:spcPts val="2900"/>
              </a:spcBef>
              <a:buBlip>
                <a:blip r:embed="rId2"/>
              </a:buBlip>
              <a:defRPr sz="3276"/>
            </a:pPr>
            <a:r>
              <a:t>Helped change the purpose of the war</a:t>
            </a:r>
          </a:p>
          <a:p>
            <a:pPr marL="808990" lvl="1" indent="-404495" defTabSz="531622">
              <a:spcBef>
                <a:spcPts val="2900"/>
              </a:spcBef>
              <a:buBlip>
                <a:blip r:embed="rId2"/>
              </a:buBlip>
              <a:defRPr sz="3276"/>
            </a:pPr>
            <a:r>
              <a:t>Kept European powers from siding with the South</a:t>
            </a:r>
          </a:p>
          <a:p>
            <a:pPr marL="808990" lvl="1" indent="-404495" defTabSz="531622">
              <a:spcBef>
                <a:spcPts val="2900"/>
              </a:spcBef>
              <a:buBlip>
                <a:blip r:embed="rId2"/>
              </a:buBlip>
              <a:defRPr sz="3276"/>
            </a:pPr>
            <a:r>
              <a:t>Many African Americans enlisted in the Union Army</a:t>
            </a:r>
          </a:p>
          <a:p>
            <a:pPr marL="404495" indent="-404495" defTabSz="531622">
              <a:spcBef>
                <a:spcPts val="2900"/>
              </a:spcBef>
              <a:buBlip>
                <a:blip r:embed="rId2"/>
              </a:buBlip>
              <a:defRPr sz="3276"/>
            </a:pPr>
            <a:r>
              <a:t>C) While the war raged on, Lincoln sought to reunify the country </a:t>
            </a:r>
          </a:p>
          <a:p>
            <a:pPr marL="808990" lvl="1" indent="-404495" defTabSz="531622">
              <a:spcBef>
                <a:spcPts val="2900"/>
              </a:spcBef>
              <a:buBlip>
                <a:blip r:embed="rId2"/>
              </a:buBlip>
              <a:defRPr sz="3276"/>
            </a:pPr>
            <a:r>
              <a:t>Gettysburg Address - referenced a “new birth of freedom” - sought to ensure all men truly are equal</a:t>
            </a:r>
          </a:p>
        </p:txBody>
      </p:sp>
      <p:pic>
        <p:nvPicPr>
          <p:cNvPr id="179" name="pasted-image.pdf"/>
          <p:cNvPicPr>
            <a:picLocks noChangeAspect="1"/>
          </p:cNvPicPr>
          <p:nvPr/>
        </p:nvPicPr>
        <p:blipFill>
          <a:blip r:embed="rId3">
            <a:extLst/>
          </a:blip>
          <a:stretch>
            <a:fillRect/>
          </a:stretch>
        </p:blipFill>
        <p:spPr>
          <a:xfrm>
            <a:off x="3073400" y="146050"/>
            <a:ext cx="6858000" cy="4178300"/>
          </a:xfrm>
          <a:prstGeom prst="rect">
            <a:avLst/>
          </a:prstGeom>
          <a:ln w="12700">
            <a:miter lim="400000"/>
          </a:ln>
        </p:spPr>
      </p:pic>
      <p:pic>
        <p:nvPicPr>
          <p:cNvPr id="180" name="pasted-image.tiff"/>
          <p:cNvPicPr>
            <a:picLocks noChangeAspect="1"/>
          </p:cNvPicPr>
          <p:nvPr/>
        </p:nvPicPr>
        <p:blipFill>
          <a:blip r:embed="rId4">
            <a:extLst/>
          </a:blip>
          <a:stretch>
            <a:fillRect/>
          </a:stretch>
        </p:blipFill>
        <p:spPr>
          <a:xfrm>
            <a:off x="1422400" y="1028700"/>
            <a:ext cx="10160000" cy="57150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8">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78">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178">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178">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178">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1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4" nodeType="clickEffect">
                                  <p:stCondLst>
                                    <p:cond delay="0"/>
                                  </p:stCondLst>
                                  <p:iterate>
                                    <p:tmAbs val="0"/>
                                  </p:iterate>
                                  <p:childTnLst>
                                    <p:set>
                                      <p:cBhvr>
                                        <p:cTn id="46" fill="hold">
                                          <p:stCondLst>
                                            <p:cond delay="0"/>
                                          </p:stCondLst>
                                        </p:cTn>
                                        <p:tgtEl>
                                          <p:spTgt spid="180"/>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5" nodeType="afterEffect">
                                  <p:stCondLst>
                                    <p:cond delay="0"/>
                                  </p:stCondLst>
                                  <p:iterate>
                                    <p:tmAbs val="0"/>
                                  </p:iterate>
                                  <p:childTnLst>
                                    <p:set>
                                      <p:cBhvr>
                                        <p:cTn id="49"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1" build="p" bldLvl="5" animBg="1" advAuto="0"/>
      <p:bldP spid="179" grpId="2" animBg="1" advAuto="0"/>
      <p:bldP spid="179" grpId="5" animBg="1" advAuto="0"/>
      <p:bldP spid="180" grpId="3" animBg="1" advAuto="0"/>
      <p:bldP spid="180"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1041400" y="266700"/>
            <a:ext cx="10922000" cy="1476673"/>
          </a:xfrm>
          <a:prstGeom prst="rect">
            <a:avLst/>
          </a:prstGeom>
        </p:spPr>
        <p:txBody>
          <a:bodyPr/>
          <a:lstStyle>
            <a:lvl1pPr algn="ctr"/>
          </a:lstStyle>
          <a:p>
            <a:r>
              <a:t>Key Concept 5.3, I</a:t>
            </a:r>
          </a:p>
        </p:txBody>
      </p:sp>
      <p:sp>
        <p:nvSpPr>
          <p:cNvPr id="183" name="Shape 183"/>
          <p:cNvSpPr>
            <a:spLocks noGrp="1"/>
          </p:cNvSpPr>
          <p:nvPr>
            <p:ph type="body" idx="1"/>
          </p:nvPr>
        </p:nvSpPr>
        <p:spPr>
          <a:xfrm>
            <a:off x="330200" y="1778000"/>
            <a:ext cx="12344400" cy="7696200"/>
          </a:xfrm>
          <a:prstGeom prst="rect">
            <a:avLst/>
          </a:prstGeom>
        </p:spPr>
        <p:txBody>
          <a:bodyPr/>
          <a:lstStyle/>
          <a:p>
            <a:pPr marL="315594" indent="-315594" defTabSz="414781">
              <a:spcBef>
                <a:spcPts val="2200"/>
              </a:spcBef>
              <a:buBlip>
                <a:blip r:embed="rId2"/>
              </a:buBlip>
              <a:defRPr sz="2556"/>
            </a:pPr>
            <a:r>
              <a:t>D) Early on, the Confederacy had successes, but the Union prevailed due to:</a:t>
            </a:r>
          </a:p>
          <a:p>
            <a:pPr marL="631189" lvl="1" indent="-315594" defTabSz="414781">
              <a:spcBef>
                <a:spcPts val="2200"/>
              </a:spcBef>
              <a:buBlip>
                <a:blip r:embed="rId2"/>
              </a:buBlip>
              <a:defRPr sz="2556"/>
            </a:pPr>
            <a:r>
              <a:t>Improvements in leadership and strategy:</a:t>
            </a:r>
          </a:p>
          <a:p>
            <a:pPr marL="946784" lvl="2" indent="-315594" defTabSz="414781">
              <a:spcBef>
                <a:spcPts val="2200"/>
              </a:spcBef>
              <a:buBlip>
                <a:blip r:embed="rId2"/>
              </a:buBlip>
              <a:defRPr sz="2556"/>
            </a:pPr>
            <a:r>
              <a:t>Sherman and Grant </a:t>
            </a:r>
          </a:p>
          <a:p>
            <a:pPr marL="946784" lvl="2" indent="-315594" defTabSz="414781">
              <a:spcBef>
                <a:spcPts val="2200"/>
              </a:spcBef>
              <a:buBlip>
                <a:blip r:embed="rId2"/>
              </a:buBlip>
              <a:defRPr sz="2556"/>
            </a:pPr>
            <a:r>
              <a:t>Anaconda Plan - blockade</a:t>
            </a:r>
          </a:p>
          <a:p>
            <a:pPr marL="631189" lvl="1" indent="-315594" defTabSz="414781">
              <a:spcBef>
                <a:spcPts val="2200"/>
              </a:spcBef>
              <a:buBlip>
                <a:blip r:embed="rId2"/>
              </a:buBlip>
              <a:defRPr sz="2556"/>
            </a:pPr>
            <a:r>
              <a:t>Key Victories:</a:t>
            </a:r>
          </a:p>
          <a:p>
            <a:pPr marL="946784" lvl="2" indent="-315594" defTabSz="414781">
              <a:spcBef>
                <a:spcPts val="2200"/>
              </a:spcBef>
              <a:buBlip>
                <a:blip r:embed="rId2"/>
              </a:buBlip>
              <a:defRPr sz="2556"/>
            </a:pPr>
            <a:r>
              <a:t>Antietam - tie, strategic victory for the North (morale boost, kept Europe out of the war)</a:t>
            </a:r>
          </a:p>
          <a:p>
            <a:pPr marL="946784" lvl="2" indent="-315594" defTabSz="414781">
              <a:spcBef>
                <a:spcPts val="2200"/>
              </a:spcBef>
              <a:buBlip>
                <a:blip r:embed="rId2"/>
              </a:buBlip>
              <a:defRPr sz="2556"/>
            </a:pPr>
            <a:r>
              <a:t>Gettysburg - issuance of the Gettysburg Address </a:t>
            </a:r>
          </a:p>
          <a:p>
            <a:pPr marL="631189" lvl="1" indent="-315594" defTabSz="414781">
              <a:spcBef>
                <a:spcPts val="2200"/>
              </a:spcBef>
              <a:buBlip>
                <a:blip r:embed="rId2"/>
              </a:buBlip>
              <a:defRPr sz="2556"/>
            </a:pPr>
            <a:r>
              <a:t>Greater resources:</a:t>
            </a:r>
          </a:p>
          <a:p>
            <a:pPr marL="946784" lvl="2" indent="-315594" defTabSz="414781">
              <a:spcBef>
                <a:spcPts val="2200"/>
              </a:spcBef>
              <a:buBlip>
                <a:blip r:embed="rId2"/>
              </a:buBlip>
              <a:defRPr sz="2556"/>
            </a:pPr>
            <a:r>
              <a:t>Larger population and significantly more factories</a:t>
            </a:r>
          </a:p>
          <a:p>
            <a:pPr marL="631189" lvl="1" indent="-315594" defTabSz="414781">
              <a:spcBef>
                <a:spcPts val="2200"/>
              </a:spcBef>
              <a:buBlip>
                <a:blip r:embed="rId2"/>
              </a:buBlip>
              <a:defRPr sz="2556"/>
            </a:pPr>
            <a:r>
              <a:t>Destruction of the South’s infrastructure:</a:t>
            </a:r>
          </a:p>
          <a:p>
            <a:pPr marL="946784" lvl="2" indent="-315594" defTabSz="414781">
              <a:spcBef>
                <a:spcPts val="2200"/>
              </a:spcBef>
              <a:buBlip>
                <a:blip r:embed="rId2"/>
              </a:buBlip>
              <a:defRPr sz="2556"/>
            </a:pPr>
            <a:r>
              <a:t>Sherman’s “March to the Sea”</a:t>
            </a:r>
          </a:p>
        </p:txBody>
      </p:sp>
      <p:pic>
        <p:nvPicPr>
          <p:cNvPr id="184" name="pasted-image.pdf"/>
          <p:cNvPicPr>
            <a:picLocks noChangeAspect="1"/>
          </p:cNvPicPr>
          <p:nvPr/>
        </p:nvPicPr>
        <p:blipFill>
          <a:blip r:embed="rId3">
            <a:extLst/>
          </a:blip>
          <a:stretch>
            <a:fillRect/>
          </a:stretch>
        </p:blipFill>
        <p:spPr>
          <a:xfrm>
            <a:off x="7264400" y="711200"/>
            <a:ext cx="5486400" cy="4267200"/>
          </a:xfrm>
          <a:prstGeom prst="rect">
            <a:avLst/>
          </a:prstGeom>
          <a:ln w="12700">
            <a:miter lim="400000"/>
          </a:ln>
        </p:spPr>
      </p:pic>
      <p:pic>
        <p:nvPicPr>
          <p:cNvPr id="185" name="pasted-image.pdf"/>
          <p:cNvPicPr>
            <a:picLocks noChangeAspect="1"/>
          </p:cNvPicPr>
          <p:nvPr/>
        </p:nvPicPr>
        <p:blipFill>
          <a:blip r:embed="rId4">
            <a:extLst/>
          </a:blip>
          <a:stretch>
            <a:fillRect/>
          </a:stretch>
        </p:blipFill>
        <p:spPr>
          <a:xfrm>
            <a:off x="3961511" y="2038058"/>
            <a:ext cx="5081778" cy="570288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3">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8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8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18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18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18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18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83">
                                            <p:txEl>
                                              <p:pRg st="9" end="9"/>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3" nodeType="afterEffect">
                                  <p:stCondLst>
                                    <p:cond delay="0"/>
                                  </p:stCondLst>
                                  <p:iterate>
                                    <p:tmAbs val="0"/>
                                  </p:iterate>
                                  <p:childTnLst>
                                    <p:set>
                                      <p:cBhvr>
                                        <p:cTn id="50" fill="hold"/>
                                        <p:tgtEl>
                                          <p:spTgt spid="1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iterate>
                                    <p:tmAbs val="0"/>
                                  </p:iterate>
                                  <p:childTnLst>
                                    <p:set>
                                      <p:cBhvr>
                                        <p:cTn id="54" fill="hold"/>
                                        <p:tgtEl>
                                          <p:spTgt spid="183">
                                            <p:txEl>
                                              <p:pRg st="10" end="10"/>
                                            </p:txEl>
                                          </p:spTgt>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4" nodeType="afterEffect">
                                  <p:stCondLst>
                                    <p:cond delay="0"/>
                                  </p:stCondLst>
                                  <p:iterate>
                                    <p:tmAbs val="0"/>
                                  </p:iterate>
                                  <p:childTnLst>
                                    <p:set>
                                      <p:cBhvr>
                                        <p:cTn id="57" fill="hold">
                                          <p:stCondLst>
                                            <p:cond delay="0"/>
                                          </p:stCondLst>
                                        </p:cTn>
                                        <p:tgtEl>
                                          <p:spTgt spid="184"/>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5" nodeType="afterEffect">
                                  <p:stCondLst>
                                    <p:cond delay="0"/>
                                  </p:stCondLst>
                                  <p:iterate>
                                    <p:tmAbs val="0"/>
                                  </p:iterate>
                                  <p:childTnLst>
                                    <p:set>
                                      <p:cBhvr>
                                        <p:cTn id="60" fill="hold">
                                          <p:stCondLst>
                                            <p:cond delay="0"/>
                                          </p:stCondLst>
                                        </p:cTn>
                                        <p:tgtEl>
                                          <p:spTgt spid="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build="p" bldLvl="5" animBg="1" advAuto="0"/>
      <p:bldP spid="184" grpId="2" animBg="1" advAuto="0"/>
      <p:bldP spid="184" grpId="4" animBg="1" advAuto="0"/>
      <p:bldP spid="185" grpId="3" animBg="1" advAuto="0"/>
      <p:bldP spid="185" grpId="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xfrm>
            <a:off x="1041400" y="266700"/>
            <a:ext cx="10922000" cy="1476673"/>
          </a:xfrm>
          <a:prstGeom prst="rect">
            <a:avLst/>
          </a:prstGeom>
        </p:spPr>
        <p:txBody>
          <a:bodyPr/>
          <a:lstStyle>
            <a:lvl1pPr algn="ctr"/>
          </a:lstStyle>
          <a:p>
            <a:r>
              <a:t>Key Concept 5.3, II</a:t>
            </a:r>
          </a:p>
        </p:txBody>
      </p:sp>
      <p:sp>
        <p:nvSpPr>
          <p:cNvPr id="188" name="Shape 188"/>
          <p:cNvSpPr>
            <a:spLocks noGrp="1"/>
          </p:cNvSpPr>
          <p:nvPr>
            <p:ph type="body" idx="1"/>
          </p:nvPr>
        </p:nvSpPr>
        <p:spPr>
          <a:xfrm>
            <a:off x="330200" y="1778000"/>
            <a:ext cx="12344400" cy="7696200"/>
          </a:xfrm>
          <a:prstGeom prst="rect">
            <a:avLst/>
          </a:prstGeom>
        </p:spPr>
        <p:txBody>
          <a:bodyPr/>
          <a:lstStyle/>
          <a:p>
            <a:pPr>
              <a:buBlip>
                <a:blip r:embed="rId2"/>
              </a:buBlip>
            </a:pPr>
            <a:r>
              <a:t>“Reconstruction and the Civil War ended slavery, altered the relationships between the states and the federal government, and led to debates over new definitions of citizenship, particularly regarding the rights of African Americans, women, and other minorities.” - page 58</a:t>
            </a:r>
          </a:p>
          <a:p>
            <a:pPr>
              <a:buBlip>
                <a:blip r:embed="rId2"/>
              </a:buBlip>
            </a:pPr>
            <a:r>
              <a:t>A) Reconstruction Amendments:</a:t>
            </a:r>
          </a:p>
          <a:p>
            <a:pPr lvl="1">
              <a:buBlip>
                <a:blip r:embed="rId2"/>
              </a:buBlip>
            </a:pPr>
            <a:r>
              <a:t>13th - abolished slavery</a:t>
            </a:r>
          </a:p>
          <a:p>
            <a:pPr lvl="1">
              <a:buBlip>
                <a:blip r:embed="rId2"/>
              </a:buBlip>
            </a:pPr>
            <a:r>
              <a:t>14th - born in US? You’re a citizen!; equal protection under the law</a:t>
            </a:r>
          </a:p>
          <a:p>
            <a:pPr lvl="1">
              <a:buBlip>
                <a:blip r:embed="rId2"/>
              </a:buBlip>
            </a:pPr>
            <a:r>
              <a:t>15th - universal adult male suffrage </a:t>
            </a:r>
          </a:p>
        </p:txBody>
      </p:sp>
      <p:pic>
        <p:nvPicPr>
          <p:cNvPr id="189" name="pasted-image.png"/>
          <p:cNvPicPr>
            <a:picLocks noChangeAspect="1"/>
          </p:cNvPicPr>
          <p:nvPr/>
        </p:nvPicPr>
        <p:blipFill>
          <a:blip r:embed="rId3">
            <a:extLst/>
          </a:blip>
          <a:stretch>
            <a:fillRect/>
          </a:stretch>
        </p:blipFill>
        <p:spPr>
          <a:xfrm>
            <a:off x="6756400" y="349250"/>
            <a:ext cx="5856266" cy="652175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8">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18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8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88">
                                            <p:txEl>
                                              <p:pRg st="4" end="4"/>
                                            </p:txEl>
                                          </p:spTgt>
                                        </p:tgtEl>
                                        <p:attrNameLst>
                                          <p:attrName>style.visibility</p:attrName>
                                        </p:attrNameLst>
                                      </p:cBhvr>
                                      <p:to>
                                        <p:strVal val="visible"/>
                                      </p:to>
                                    </p:set>
                                  </p:childTnLst>
                                </p:cTn>
                              </p:par>
                            </p:childTnLst>
                          </p:cTn>
                        </p:par>
                        <p:par>
                          <p:cTn id="28" fill="hold">
                            <p:stCondLst>
                              <p:cond delay="0"/>
                            </p:stCondLst>
                            <p:childTnLst>
                              <p:par>
                                <p:cTn id="29" presetID="1" presetClass="exit" presetSubtype="0" fill="hold" grpId="3" nodeType="afterEffect">
                                  <p:stCondLst>
                                    <p:cond delay="0"/>
                                  </p:stCondLst>
                                  <p:iterate>
                                    <p:tmAbs val="0"/>
                                  </p:iterate>
                                  <p:childTnLst>
                                    <p:set>
                                      <p:cBhvr>
                                        <p:cTn id="30" fill="hold">
                                          <p:stCondLst>
                                            <p:cond delay="0"/>
                                          </p:stCondLst>
                                        </p:cTn>
                                        <p:tgtEl>
                                          <p:spTgt spid="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build="p" bldLvl="5" animBg="1" advAuto="0"/>
      <p:bldP spid="189" grpId="2" animBg="1" advAuto="0"/>
      <p:bldP spid="189"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1041400" y="266700"/>
            <a:ext cx="10922000" cy="1476673"/>
          </a:xfrm>
          <a:prstGeom prst="rect">
            <a:avLst/>
          </a:prstGeom>
        </p:spPr>
        <p:txBody>
          <a:bodyPr/>
          <a:lstStyle>
            <a:lvl1pPr algn="ctr"/>
          </a:lstStyle>
          <a:p>
            <a:r>
              <a:t>Key Concept 5.3, II</a:t>
            </a:r>
          </a:p>
        </p:txBody>
      </p:sp>
      <p:sp>
        <p:nvSpPr>
          <p:cNvPr id="192" name="Shape 192"/>
          <p:cNvSpPr>
            <a:spLocks noGrp="1"/>
          </p:cNvSpPr>
          <p:nvPr>
            <p:ph type="body" idx="1"/>
          </p:nvPr>
        </p:nvSpPr>
        <p:spPr>
          <a:xfrm>
            <a:off x="330200" y="1778000"/>
            <a:ext cx="12344400" cy="7696200"/>
          </a:xfrm>
          <a:prstGeom prst="rect">
            <a:avLst/>
          </a:prstGeom>
        </p:spPr>
        <p:txBody>
          <a:bodyPr/>
          <a:lstStyle/>
          <a:p>
            <a:pPr marL="280034" indent="-280034" defTabSz="368045">
              <a:spcBef>
                <a:spcPts val="2000"/>
              </a:spcBef>
              <a:buBlip>
                <a:blip r:embed="rId2"/>
              </a:buBlip>
              <a:defRPr sz="2268"/>
            </a:pPr>
            <a:r>
              <a:t>B) Impact of the 14th and 15th amendments on the Women’s Rights Movement?</a:t>
            </a:r>
          </a:p>
          <a:p>
            <a:pPr marL="560069" lvl="1" indent="-280034" defTabSz="368045">
              <a:spcBef>
                <a:spcPts val="2000"/>
              </a:spcBef>
              <a:buBlip>
                <a:blip r:embed="rId2"/>
              </a:buBlip>
              <a:defRPr sz="2268"/>
            </a:pPr>
            <a:r>
              <a:t>Frederick Douglass and others favored black suffrage PRIOR to women’s suffrage</a:t>
            </a:r>
          </a:p>
          <a:p>
            <a:pPr marL="560069" lvl="1" indent="-280034" defTabSz="368045">
              <a:spcBef>
                <a:spcPts val="2000"/>
              </a:spcBef>
              <a:buBlip>
                <a:blip r:embed="rId2"/>
              </a:buBlip>
              <a:defRPr sz="2268"/>
            </a:pPr>
            <a:r>
              <a:t>Elizabeth Cady Stanton and Susan B. Anthony feared women’s suffrage would not be granted any time soon</a:t>
            </a:r>
          </a:p>
          <a:p>
            <a:pPr marL="280034" indent="-280034" defTabSz="368045">
              <a:spcBef>
                <a:spcPts val="2000"/>
              </a:spcBef>
              <a:buBlip>
                <a:blip r:embed="rId2"/>
              </a:buBlip>
              <a:defRPr sz="2268"/>
            </a:pPr>
            <a:r>
              <a:t>C) Effects of Republican Congress?</a:t>
            </a:r>
          </a:p>
          <a:p>
            <a:pPr marL="560069" lvl="1" indent="-280034" defTabSz="368045">
              <a:spcBef>
                <a:spcPts val="2000"/>
              </a:spcBef>
              <a:buBlip>
                <a:blip r:embed="rId2"/>
              </a:buBlip>
              <a:defRPr sz="2268"/>
            </a:pPr>
            <a:r>
              <a:t>Change in the balance of power between the Presidency and Congress</a:t>
            </a:r>
          </a:p>
          <a:p>
            <a:pPr marL="840105" lvl="2" indent="-280034" defTabSz="368045">
              <a:spcBef>
                <a:spcPts val="2000"/>
              </a:spcBef>
              <a:buBlip>
                <a:blip r:embed="rId2"/>
              </a:buBlip>
              <a:defRPr sz="2268"/>
            </a:pPr>
            <a:r>
              <a:t>Presidential v. Radical Reconstruction - Congress determined when to re-admit states</a:t>
            </a:r>
          </a:p>
          <a:p>
            <a:pPr marL="1120139" lvl="3" indent="-280034" defTabSz="368045">
              <a:spcBef>
                <a:spcPts val="2000"/>
              </a:spcBef>
              <a:buBlip>
                <a:blip r:embed="rId2"/>
              </a:buBlip>
              <a:defRPr sz="2268"/>
            </a:pPr>
            <a:r>
              <a:t>Johnson’s vetoes and Congressional overrides</a:t>
            </a:r>
          </a:p>
          <a:p>
            <a:pPr marL="1120139" lvl="3" indent="-280034" defTabSz="368045">
              <a:spcBef>
                <a:spcPts val="2000"/>
              </a:spcBef>
              <a:buBlip>
                <a:blip r:embed="rId2"/>
              </a:buBlip>
              <a:defRPr sz="2268"/>
            </a:pPr>
            <a:r>
              <a:t>Impeachment of Andrew Johnson</a:t>
            </a:r>
          </a:p>
          <a:p>
            <a:pPr marL="560069" lvl="1" indent="-280034" defTabSz="368045">
              <a:spcBef>
                <a:spcPts val="2000"/>
              </a:spcBef>
              <a:buBlip>
                <a:blip r:embed="rId2"/>
              </a:buBlip>
              <a:defRPr sz="2268"/>
            </a:pPr>
            <a:r>
              <a:t> Increased political opportunities for blacks:</a:t>
            </a:r>
          </a:p>
          <a:p>
            <a:pPr marL="840105" lvl="2" indent="-280034" defTabSz="368045">
              <a:spcBef>
                <a:spcPts val="2000"/>
              </a:spcBef>
              <a:buBlip>
                <a:blip r:embed="rId2"/>
              </a:buBlip>
              <a:defRPr sz="2268"/>
            </a:pPr>
            <a:r>
              <a:t>Robert Smalls - steamer pilot that brought a ship to the Union Navy during the Civil War; later became a Congressman</a:t>
            </a:r>
          </a:p>
          <a:p>
            <a:pPr marL="840105" lvl="2" indent="-280034" defTabSz="368045">
              <a:spcBef>
                <a:spcPts val="2000"/>
              </a:spcBef>
              <a:buBlip>
                <a:blip r:embed="rId2"/>
              </a:buBlip>
              <a:defRPr sz="2268"/>
            </a:pPr>
            <a:r>
              <a:t>Hiram Revels - Senator from MS (Jefferson Davis’ state), first African American to serve in the Senate</a:t>
            </a:r>
          </a:p>
        </p:txBody>
      </p:sp>
      <p:pic>
        <p:nvPicPr>
          <p:cNvPr id="193" name="pasted-image.pdf"/>
          <p:cNvPicPr>
            <a:picLocks noChangeAspect="1"/>
          </p:cNvPicPr>
          <p:nvPr/>
        </p:nvPicPr>
        <p:blipFill>
          <a:blip r:embed="rId3">
            <a:extLst/>
          </a:blip>
          <a:stretch>
            <a:fillRect/>
          </a:stretch>
        </p:blipFill>
        <p:spPr>
          <a:xfrm>
            <a:off x="1130300" y="5619750"/>
            <a:ext cx="2819400" cy="4051300"/>
          </a:xfrm>
          <a:prstGeom prst="rect">
            <a:avLst/>
          </a:prstGeom>
          <a:ln w="12700">
            <a:miter lim="400000"/>
          </a:ln>
        </p:spPr>
      </p:pic>
      <p:pic>
        <p:nvPicPr>
          <p:cNvPr id="194" name="pasted-image.tiff"/>
          <p:cNvPicPr>
            <a:picLocks noChangeAspect="1"/>
          </p:cNvPicPr>
          <p:nvPr/>
        </p:nvPicPr>
        <p:blipFill>
          <a:blip r:embed="rId4">
            <a:extLst/>
          </a:blip>
          <a:stretch>
            <a:fillRect/>
          </a:stretch>
        </p:blipFill>
        <p:spPr>
          <a:xfrm>
            <a:off x="8079461" y="5505450"/>
            <a:ext cx="2931440" cy="4279900"/>
          </a:xfrm>
          <a:prstGeom prst="rect">
            <a:avLst/>
          </a:prstGeom>
          <a:ln w="12700">
            <a:miter lim="400000"/>
          </a:ln>
        </p:spPr>
      </p:pic>
      <p:pic>
        <p:nvPicPr>
          <p:cNvPr id="195" name="pasted-image.pdf"/>
          <p:cNvPicPr>
            <a:picLocks noChangeAspect="1"/>
          </p:cNvPicPr>
          <p:nvPr/>
        </p:nvPicPr>
        <p:blipFill>
          <a:blip r:embed="rId5">
            <a:extLst/>
          </a:blip>
          <a:stretch>
            <a:fillRect/>
          </a:stretch>
        </p:blipFill>
        <p:spPr>
          <a:xfrm>
            <a:off x="3587750" y="1733550"/>
            <a:ext cx="5829300" cy="3187700"/>
          </a:xfrm>
          <a:prstGeom prst="rect">
            <a:avLst/>
          </a:prstGeom>
          <a:ln w="12700">
            <a:miter lim="400000"/>
          </a:ln>
        </p:spPr>
      </p:pic>
      <p:pic>
        <p:nvPicPr>
          <p:cNvPr id="196" name="pasted-image.pdf"/>
          <p:cNvPicPr>
            <a:picLocks noChangeAspect="1"/>
          </p:cNvPicPr>
          <p:nvPr/>
        </p:nvPicPr>
        <p:blipFill>
          <a:blip r:embed="rId6">
            <a:extLst/>
          </a:blip>
          <a:stretch>
            <a:fillRect/>
          </a:stretch>
        </p:blipFill>
        <p:spPr>
          <a:xfrm>
            <a:off x="4800600" y="3651250"/>
            <a:ext cx="3403600" cy="39497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2">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9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3" nodeType="afterEffect">
                                  <p:stCondLst>
                                    <p:cond delay="0"/>
                                  </p:stCondLst>
                                  <p:iterate>
                                    <p:tmAbs val="0"/>
                                  </p:iterate>
                                  <p:childTnLst>
                                    <p:set>
                                      <p:cBhvr>
                                        <p:cTn id="22" fill="hold"/>
                                        <p:tgtEl>
                                          <p:spTgt spid="1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9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9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92">
                                            <p:txEl>
                                              <p:pRg st="5" end="5"/>
                                            </p:txEl>
                                          </p:spTgt>
                                        </p:tgtEl>
                                        <p:attrNameLst>
                                          <p:attrName>style.visibility</p:attrName>
                                        </p:attrNameLst>
                                      </p:cBhvr>
                                      <p:to>
                                        <p:strVal val="visible"/>
                                      </p:to>
                                    </p:set>
                                  </p:childTnLst>
                                </p:cTn>
                              </p:par>
                            </p:childTnLst>
                          </p:cTn>
                        </p:par>
                        <p:par>
                          <p:cTn id="35" fill="hold">
                            <p:stCondLst>
                              <p:cond delay="0"/>
                            </p:stCondLst>
                            <p:childTnLst>
                              <p:par>
                                <p:cTn id="36" presetID="1" presetClass="exit" presetSubtype="0" fill="hold" grpId="4" nodeType="afterEffect">
                                  <p:stCondLst>
                                    <p:cond delay="0"/>
                                  </p:stCondLst>
                                  <p:iterate>
                                    <p:tmAbs val="0"/>
                                  </p:iterate>
                                  <p:childTnLst>
                                    <p:set>
                                      <p:cBhvr>
                                        <p:cTn id="37" fill="hold">
                                          <p:stCondLst>
                                            <p:cond delay="0"/>
                                          </p:stCondLst>
                                        </p:cTn>
                                        <p:tgtEl>
                                          <p:spTgt spid="194"/>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5" nodeType="afterEffect">
                                  <p:stCondLst>
                                    <p:cond delay="0"/>
                                  </p:stCondLst>
                                  <p:iterate>
                                    <p:tmAbs val="0"/>
                                  </p:iterate>
                                  <p:childTnLst>
                                    <p:set>
                                      <p:cBhvr>
                                        <p:cTn id="40" fill="hold">
                                          <p:stCondLst>
                                            <p:cond delay="0"/>
                                          </p:stCondLst>
                                        </p:cTn>
                                        <p:tgtEl>
                                          <p:spTgt spid="193"/>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6" nodeType="afterEffect">
                                  <p:stCondLst>
                                    <p:cond delay="0"/>
                                  </p:stCondLst>
                                  <p:iterate>
                                    <p:tmAbs val="0"/>
                                  </p:iterate>
                                  <p:childTnLst>
                                    <p:set>
                                      <p:cBhvr>
                                        <p:cTn id="43" fill="hold"/>
                                        <p:tgtEl>
                                          <p:spTgt spid="19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92">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iterate>
                                    <p:tmAbs val="0"/>
                                  </p:iterate>
                                  <p:childTnLst>
                                    <p:set>
                                      <p:cBhvr>
                                        <p:cTn id="51" fill="hold"/>
                                        <p:tgtEl>
                                          <p:spTgt spid="192">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 nodeType="clickEffect">
                                  <p:stCondLst>
                                    <p:cond delay="0"/>
                                  </p:stCondLst>
                                  <p:iterate>
                                    <p:tmAbs val="0"/>
                                  </p:iterate>
                                  <p:childTnLst>
                                    <p:set>
                                      <p:cBhvr>
                                        <p:cTn id="55" fill="hold"/>
                                        <p:tgtEl>
                                          <p:spTgt spid="192">
                                            <p:txEl>
                                              <p:pRg st="8" end="8"/>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 nodeType="clickEffect">
                                  <p:stCondLst>
                                    <p:cond delay="0"/>
                                  </p:stCondLst>
                                  <p:iterate>
                                    <p:tmAbs val="0"/>
                                  </p:iterate>
                                  <p:childTnLst>
                                    <p:set>
                                      <p:cBhvr>
                                        <p:cTn id="59" fill="hold"/>
                                        <p:tgtEl>
                                          <p:spTgt spid="192">
                                            <p:txEl>
                                              <p:pRg st="9" end="9"/>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 nodeType="clickEffect">
                                  <p:stCondLst>
                                    <p:cond delay="0"/>
                                  </p:stCondLst>
                                  <p:iterate>
                                    <p:tmAbs val="0"/>
                                  </p:iterate>
                                  <p:childTnLst>
                                    <p:set>
                                      <p:cBhvr>
                                        <p:cTn id="63" fill="hold"/>
                                        <p:tgtEl>
                                          <p:spTgt spid="192">
                                            <p:txEl>
                                              <p:pRg st="10" end="10"/>
                                            </p:txEl>
                                          </p:spTgt>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7" nodeType="afterEffect">
                                  <p:stCondLst>
                                    <p:cond delay="0"/>
                                  </p:stCondLst>
                                  <p:iterate>
                                    <p:tmAbs val="0"/>
                                  </p:iterate>
                                  <p:childTnLst>
                                    <p:set>
                                      <p:cBhvr>
                                        <p:cTn id="66" fill="hold"/>
                                        <p:tgtEl>
                                          <p:spTgt spid="196"/>
                                        </p:tgtEl>
                                        <p:attrNameLst>
                                          <p:attrName>style.visibility</p:attrName>
                                        </p:attrNameLst>
                                      </p:cBhvr>
                                      <p:to>
                                        <p:strVal val="visible"/>
                                      </p:to>
                                    </p:set>
                                  </p:childTnLst>
                                </p:cTn>
                              </p:par>
                            </p:childTnLst>
                          </p:cTn>
                        </p:par>
                        <p:par>
                          <p:cTn id="67" fill="hold">
                            <p:stCondLst>
                              <p:cond delay="0"/>
                            </p:stCondLst>
                            <p:childTnLst>
                              <p:par>
                                <p:cTn id="68" presetID="1" presetClass="exit" presetSubtype="0" fill="hold" grpId="8" nodeType="afterEffect">
                                  <p:stCondLst>
                                    <p:cond delay="0"/>
                                  </p:stCondLst>
                                  <p:iterate>
                                    <p:tmAbs val="0"/>
                                  </p:iterate>
                                  <p:childTnLst>
                                    <p:set>
                                      <p:cBhvr>
                                        <p:cTn id="69" fill="hold">
                                          <p:stCondLst>
                                            <p:cond delay="0"/>
                                          </p:stCondLst>
                                        </p:cTn>
                                        <p:tgtEl>
                                          <p:spTgt spid="19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9" nodeType="clickEffect">
                                  <p:stCondLst>
                                    <p:cond delay="0"/>
                                  </p:stCondLst>
                                  <p:iterate>
                                    <p:tmAbs val="0"/>
                                  </p:iterate>
                                  <p:childTnLst>
                                    <p:set>
                                      <p:cBhvr>
                                        <p:cTn id="73" fill="hold">
                                          <p:stCondLst>
                                            <p:cond delay="0"/>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build="p" bldLvl="5" animBg="1" advAuto="0"/>
      <p:bldP spid="193" grpId="2" animBg="1" advAuto="0"/>
      <p:bldP spid="193" grpId="5" animBg="1" advAuto="0"/>
      <p:bldP spid="194" grpId="3" animBg="1" advAuto="0"/>
      <p:bldP spid="194" grpId="4" animBg="1" advAuto="0"/>
      <p:bldP spid="195" grpId="6" animBg="1" advAuto="0"/>
      <p:bldP spid="195" grpId="8" animBg="1" advAuto="0"/>
      <p:bldP spid="196" grpId="7" animBg="1" advAuto="0"/>
      <p:bldP spid="196" grpId="9"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041400" y="266700"/>
            <a:ext cx="10922000" cy="1476673"/>
          </a:xfrm>
          <a:prstGeom prst="rect">
            <a:avLst/>
          </a:prstGeom>
        </p:spPr>
        <p:txBody>
          <a:bodyPr/>
          <a:lstStyle>
            <a:lvl1pPr algn="ctr"/>
          </a:lstStyle>
          <a:p>
            <a:r>
              <a:t>Key Concept 5.3, II</a:t>
            </a:r>
          </a:p>
        </p:txBody>
      </p:sp>
      <p:sp>
        <p:nvSpPr>
          <p:cNvPr id="199" name="Shape 199"/>
          <p:cNvSpPr>
            <a:spLocks noGrp="1"/>
          </p:cNvSpPr>
          <p:nvPr>
            <p:ph type="body" idx="1"/>
          </p:nvPr>
        </p:nvSpPr>
        <p:spPr>
          <a:xfrm>
            <a:off x="330200" y="1778000"/>
            <a:ext cx="12344400" cy="7696200"/>
          </a:xfrm>
          <a:prstGeom prst="rect">
            <a:avLst/>
          </a:prstGeom>
        </p:spPr>
        <p:txBody>
          <a:bodyPr/>
          <a:lstStyle/>
          <a:p>
            <a:pPr marL="346709" indent="-346709" defTabSz="455675">
              <a:spcBef>
                <a:spcPts val="2400"/>
              </a:spcBef>
              <a:buBlip>
                <a:blip r:embed="rId2"/>
              </a:buBlip>
              <a:defRPr sz="2807"/>
            </a:pPr>
            <a:r>
              <a:t>C) </a:t>
            </a:r>
          </a:p>
          <a:p>
            <a:pPr marL="346709" indent="-346709" defTabSz="455675">
              <a:spcBef>
                <a:spcPts val="2400"/>
              </a:spcBef>
              <a:buBlip>
                <a:blip r:embed="rId2"/>
              </a:buBlip>
              <a:defRPr sz="2807"/>
            </a:pPr>
            <a:r>
              <a:t>Why did Reconstruction ultimately fail?</a:t>
            </a:r>
          </a:p>
          <a:p>
            <a:pPr marL="693419" lvl="1" indent="-346709" defTabSz="455675">
              <a:spcBef>
                <a:spcPts val="2400"/>
              </a:spcBef>
              <a:buBlip>
                <a:blip r:embed="rId2"/>
              </a:buBlip>
              <a:defRPr sz="2807"/>
            </a:pPr>
            <a:r>
              <a:t>Determined Southern Resistance:</a:t>
            </a:r>
          </a:p>
          <a:p>
            <a:pPr marL="1040129" lvl="2" indent="-346709" defTabSz="455675">
              <a:spcBef>
                <a:spcPts val="2400"/>
              </a:spcBef>
              <a:buBlip>
                <a:blip r:embed="rId2"/>
              </a:buBlip>
              <a:defRPr sz="2807"/>
            </a:pPr>
            <a:r>
              <a:t>“Redeemer” governments:</a:t>
            </a:r>
          </a:p>
          <a:p>
            <a:pPr marL="1386839" lvl="3" indent="-346709" defTabSz="455675">
              <a:spcBef>
                <a:spcPts val="2400"/>
              </a:spcBef>
              <a:buBlip>
                <a:blip r:embed="rId2"/>
              </a:buBlip>
              <a:defRPr sz="2807"/>
            </a:pPr>
            <a:r>
              <a:t>Local and state governments ousted Republican governments</a:t>
            </a:r>
          </a:p>
          <a:p>
            <a:pPr marL="1386839" lvl="3" indent="-346709" defTabSz="455675">
              <a:spcBef>
                <a:spcPts val="2400"/>
              </a:spcBef>
              <a:buBlip>
                <a:blip r:embed="rId2"/>
              </a:buBlip>
              <a:defRPr sz="2807"/>
            </a:pPr>
            <a:r>
              <a:t>Often done through violence and intimidation</a:t>
            </a:r>
          </a:p>
          <a:p>
            <a:pPr marL="1040129" lvl="2" indent="-346709" defTabSz="455675">
              <a:spcBef>
                <a:spcPts val="2400"/>
              </a:spcBef>
              <a:buBlip>
                <a:blip r:embed="rId2"/>
              </a:buBlip>
              <a:defRPr sz="2807"/>
            </a:pPr>
            <a:r>
              <a:t>KKK terrorized blacks and Republicans</a:t>
            </a:r>
          </a:p>
          <a:p>
            <a:pPr marL="693419" lvl="1" indent="-346709" defTabSz="455675">
              <a:spcBef>
                <a:spcPts val="2400"/>
              </a:spcBef>
              <a:buBlip>
                <a:blip r:embed="rId2"/>
              </a:buBlip>
              <a:defRPr sz="2807"/>
            </a:pPr>
            <a:r>
              <a:t>North’s </a:t>
            </a:r>
            <a:r>
              <a:rPr b="1" i="1" u="sng"/>
              <a:t>waning</a:t>
            </a:r>
            <a:r>
              <a:rPr b="1" i="1"/>
              <a:t> </a:t>
            </a:r>
            <a:r>
              <a:t>resolve:</a:t>
            </a:r>
          </a:p>
          <a:p>
            <a:pPr marL="1040129" lvl="2" indent="-346709" defTabSz="455675">
              <a:spcBef>
                <a:spcPts val="2400"/>
              </a:spcBef>
              <a:buBlip>
                <a:blip r:embed="rId2"/>
              </a:buBlip>
              <a:defRPr sz="2807"/>
            </a:pPr>
            <a:r>
              <a:t>Death of Charles Sumner in 1874</a:t>
            </a:r>
          </a:p>
          <a:p>
            <a:pPr marL="1040129" lvl="2" indent="-346709" defTabSz="455675">
              <a:spcBef>
                <a:spcPts val="2400"/>
              </a:spcBef>
              <a:buBlip>
                <a:blip r:embed="rId2"/>
              </a:buBlip>
              <a:defRPr sz="2807"/>
            </a:pPr>
            <a:r>
              <a:t>Panic of 1873 - tainted the Republican Party and many called for a smaller government</a:t>
            </a:r>
          </a:p>
        </p:txBody>
      </p:sp>
      <p:pic>
        <p:nvPicPr>
          <p:cNvPr id="200" name="pasted-image.pdf"/>
          <p:cNvPicPr>
            <a:picLocks noChangeAspect="1"/>
          </p:cNvPicPr>
          <p:nvPr/>
        </p:nvPicPr>
        <p:blipFill>
          <a:blip r:embed="rId3">
            <a:extLst/>
          </a:blip>
          <a:stretch>
            <a:fillRect/>
          </a:stretch>
        </p:blipFill>
        <p:spPr>
          <a:xfrm>
            <a:off x="1778000" y="130268"/>
            <a:ext cx="3564144" cy="5775232"/>
          </a:xfrm>
          <a:prstGeom prst="rect">
            <a:avLst/>
          </a:prstGeom>
          <a:ln w="12700">
            <a:miter lim="400000"/>
          </a:ln>
        </p:spPr>
      </p:pic>
      <p:pic>
        <p:nvPicPr>
          <p:cNvPr id="201" name="pasted-image.pdf"/>
          <p:cNvPicPr>
            <a:picLocks noChangeAspect="1"/>
          </p:cNvPicPr>
          <p:nvPr/>
        </p:nvPicPr>
        <p:blipFill>
          <a:blip r:embed="rId4">
            <a:extLst/>
          </a:blip>
          <a:stretch>
            <a:fillRect/>
          </a:stretch>
        </p:blipFill>
        <p:spPr>
          <a:xfrm>
            <a:off x="8413750" y="1409700"/>
            <a:ext cx="4406900" cy="57150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9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9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99">
                                            <p:txEl>
                                              <p:pRg st="6" end="6"/>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2" nodeType="afterEffect">
                                  <p:stCondLst>
                                    <p:cond delay="0"/>
                                  </p:stCondLst>
                                  <p:iterate>
                                    <p:tmAbs val="0"/>
                                  </p:iterate>
                                  <p:childTnLst>
                                    <p:set>
                                      <p:cBhvr>
                                        <p:cTn id="35" fill="hold"/>
                                        <p:tgtEl>
                                          <p:spTgt spid="20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199">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199">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99">
                                            <p:txEl>
                                              <p:pRg st="9" end="9"/>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3" nodeType="afterEffect">
                                  <p:stCondLst>
                                    <p:cond delay="0"/>
                                  </p:stCondLst>
                                  <p:iterate>
                                    <p:tmAbs val="0"/>
                                  </p:iterate>
                                  <p:childTnLst>
                                    <p:set>
                                      <p:cBhvr>
                                        <p:cTn id="50" fill="hold"/>
                                        <p:tgtEl>
                                          <p:spTgt spid="2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4" nodeType="clickEffect">
                                  <p:stCondLst>
                                    <p:cond delay="0"/>
                                  </p:stCondLst>
                                  <p:iterate>
                                    <p:tmAbs val="0"/>
                                  </p:iterate>
                                  <p:childTnLst>
                                    <p:set>
                                      <p:cBhvr>
                                        <p:cTn id="54" fill="hold">
                                          <p:stCondLst>
                                            <p:cond delay="0"/>
                                          </p:stCondLst>
                                        </p:cTn>
                                        <p:tgtEl>
                                          <p:spTgt spid="201"/>
                                        </p:tgtEl>
                                        <p:attrNameLst>
                                          <p:attrName>style.visibility</p:attrName>
                                        </p:attrNameLst>
                                      </p:cBhvr>
                                      <p:to>
                                        <p:strVal val="hidden"/>
                                      </p:to>
                                    </p:set>
                                  </p:childTnLst>
                                </p:cTn>
                              </p:par>
                            </p:childTnLst>
                          </p:cTn>
                        </p:par>
                        <p:par>
                          <p:cTn id="55" fill="hold">
                            <p:stCondLst>
                              <p:cond delay="0"/>
                            </p:stCondLst>
                            <p:childTnLst>
                              <p:par>
                                <p:cTn id="56" presetID="1" presetClass="exit" presetSubtype="0" fill="hold" grpId="5" nodeType="afterEffect">
                                  <p:stCondLst>
                                    <p:cond delay="0"/>
                                  </p:stCondLst>
                                  <p:iterate>
                                    <p:tmAbs val="0"/>
                                  </p:iterate>
                                  <p:childTnLst>
                                    <p:set>
                                      <p:cBhvr>
                                        <p:cTn id="57" fill="hold">
                                          <p:stCondLst>
                                            <p:cond delay="0"/>
                                          </p:stCondLst>
                                        </p:cTn>
                                        <p:tgtEl>
                                          <p:spTgt spid="2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build="p" bldLvl="5" animBg="1" advAuto="0"/>
      <p:bldP spid="200" grpId="2" animBg="1" advAuto="0"/>
      <p:bldP spid="200" grpId="5" animBg="1" advAuto="0"/>
      <p:bldP spid="201" grpId="3" animBg="1" advAuto="0"/>
      <p:bldP spid="201"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title"/>
          </p:nvPr>
        </p:nvSpPr>
        <p:spPr>
          <a:xfrm>
            <a:off x="1041400" y="266700"/>
            <a:ext cx="10922000" cy="1476673"/>
          </a:xfrm>
          <a:prstGeom prst="rect">
            <a:avLst/>
          </a:prstGeom>
        </p:spPr>
        <p:txBody>
          <a:bodyPr/>
          <a:lstStyle>
            <a:lvl1pPr algn="ctr"/>
          </a:lstStyle>
          <a:p>
            <a:r>
              <a:t>Key Concept 5.3, II</a:t>
            </a:r>
          </a:p>
        </p:txBody>
      </p:sp>
      <p:sp>
        <p:nvSpPr>
          <p:cNvPr id="204" name="Shape 204"/>
          <p:cNvSpPr>
            <a:spLocks noGrp="1"/>
          </p:cNvSpPr>
          <p:nvPr>
            <p:ph type="body" idx="1"/>
          </p:nvPr>
        </p:nvSpPr>
        <p:spPr>
          <a:xfrm>
            <a:off x="330200" y="1778000"/>
            <a:ext cx="12344400" cy="7696200"/>
          </a:xfrm>
          <a:prstGeom prst="rect">
            <a:avLst/>
          </a:prstGeom>
        </p:spPr>
        <p:txBody>
          <a:bodyPr/>
          <a:lstStyle/>
          <a:p>
            <a:pPr marL="368934" indent="-368934" defTabSz="484886">
              <a:spcBef>
                <a:spcPts val="2600"/>
              </a:spcBef>
              <a:buBlip>
                <a:blip r:embed="rId2"/>
              </a:buBlip>
              <a:defRPr sz="2988"/>
            </a:pPr>
            <a:r>
              <a:t>D) Land distribution post in the South Civil War:</a:t>
            </a:r>
          </a:p>
          <a:p>
            <a:pPr marL="737869" lvl="1" indent="-368934" defTabSz="484886">
              <a:spcBef>
                <a:spcPts val="2600"/>
              </a:spcBef>
              <a:buBlip>
                <a:blip r:embed="rId2"/>
              </a:buBlip>
              <a:defRPr sz="2988"/>
            </a:pPr>
            <a:r>
              <a:t>Plantation owners owned a majority of the land</a:t>
            </a:r>
          </a:p>
          <a:p>
            <a:pPr marL="737869" lvl="1" indent="-368934" defTabSz="484886">
              <a:spcBef>
                <a:spcPts val="2600"/>
              </a:spcBef>
              <a:buBlip>
                <a:blip r:embed="rId2"/>
              </a:buBlip>
              <a:defRPr sz="2988"/>
            </a:pPr>
            <a:r>
              <a:t>Former slaves had difficulty acquiring land:</a:t>
            </a:r>
          </a:p>
          <a:p>
            <a:pPr marL="1106805" lvl="2" indent="-368934" defTabSz="484886">
              <a:spcBef>
                <a:spcPts val="2600"/>
              </a:spcBef>
              <a:buBlip>
                <a:blip r:embed="rId2"/>
              </a:buBlip>
              <a:defRPr sz="2988"/>
            </a:pPr>
            <a:r>
              <a:t>High interest rates - (crop lien system)</a:t>
            </a:r>
          </a:p>
          <a:p>
            <a:pPr marL="368934" indent="-368934" defTabSz="484886">
              <a:spcBef>
                <a:spcPts val="2600"/>
              </a:spcBef>
              <a:buBlip>
                <a:blip r:embed="rId2"/>
              </a:buBlip>
              <a:defRPr sz="2988"/>
            </a:pPr>
            <a:r>
              <a:t>Sharecropping:</a:t>
            </a:r>
          </a:p>
          <a:p>
            <a:pPr marL="737869" lvl="1" indent="-368934" defTabSz="484886">
              <a:spcBef>
                <a:spcPts val="2600"/>
              </a:spcBef>
              <a:buBlip>
                <a:blip r:embed="rId2"/>
              </a:buBlip>
              <a:defRPr sz="2988"/>
            </a:pPr>
            <a:r>
              <a:t>Freedmen worked on farms and exchanged labor for using land and housing</a:t>
            </a:r>
          </a:p>
          <a:p>
            <a:pPr marL="737869" lvl="1" indent="-368934" defTabSz="484886">
              <a:spcBef>
                <a:spcPts val="2600"/>
              </a:spcBef>
              <a:buBlip>
                <a:blip r:embed="rId2"/>
              </a:buBlip>
              <a:defRPr sz="2988"/>
            </a:pPr>
            <a:r>
              <a:t>Half of their crops were typically given to the land owner</a:t>
            </a:r>
          </a:p>
          <a:p>
            <a:pPr marL="737869" lvl="1" indent="-368934" defTabSz="484886">
              <a:spcBef>
                <a:spcPts val="2600"/>
              </a:spcBef>
              <a:buBlip>
                <a:blip r:embed="rId2"/>
              </a:buBlip>
              <a:defRPr sz="2988"/>
            </a:pPr>
            <a:r>
              <a:t>If cotton prices fell (as did in the 1870s), perpetual debt was common for most sharecroppers</a:t>
            </a:r>
          </a:p>
          <a:p>
            <a:pPr marL="737869" lvl="1" indent="-368934" defTabSz="484886">
              <a:spcBef>
                <a:spcPts val="2600"/>
              </a:spcBef>
              <a:buBlip>
                <a:blip r:embed="rId2"/>
              </a:buBlip>
              <a:defRPr sz="2988"/>
            </a:pPr>
            <a:r>
              <a:t>Most Southern blacks were sharecroppers by 1890</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0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0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0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0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20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build="p" bldLvl="5"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932</Words>
  <Application>Microsoft Office PowerPoint</Application>
  <PresentationFormat>Custom</PresentationFormat>
  <Paragraphs>101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Helvetica</vt:lpstr>
      <vt:lpstr>Helvetica Neue</vt:lpstr>
      <vt:lpstr>Helvetica Neue Bold Condensed</vt:lpstr>
      <vt:lpstr>Helvetica Neue Light</vt:lpstr>
      <vt:lpstr>Blueprint</vt:lpstr>
      <vt:lpstr>APUSH Review: Key Concept 5.3, revised 2015 (Most up-to-date video)</vt:lpstr>
      <vt:lpstr>Key Concept 5.3</vt:lpstr>
      <vt:lpstr>Key Concept 5.3, I</vt:lpstr>
      <vt:lpstr>Key Concept 5.3, I</vt:lpstr>
      <vt:lpstr>Key Concept 5.3, I</vt:lpstr>
      <vt:lpstr>Key Concept 5.3, II</vt:lpstr>
      <vt:lpstr>Key Concept 5.3, II</vt:lpstr>
      <vt:lpstr>Key Concept 5.3, II</vt:lpstr>
      <vt:lpstr>Key Concept 5.3, II</vt:lpstr>
      <vt:lpstr>Key Concept 5.3, II</vt:lpstr>
      <vt:lpstr>Test Tips</vt:lpstr>
      <vt:lpstr>See You Back Here For Key Concept 6.1!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APUSH Review: Key Concept 5.3, revised 2015 (Most up-to-date video)</dc:title>
  <dc:creator>Matthew Cirbo</dc:creator>
  <cp:lastModifiedBy>Matthew Cirbo</cp:lastModifiedBy>
  <cp:revision>1</cp:revision>
  <dcterms:modified xsi:type="dcterms:W3CDTF">2015-12-17T19:52:54Z</dcterms:modified>
</cp:coreProperties>
</file>